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7"/>
  </p:notesMasterIdLst>
  <p:handoutMasterIdLst>
    <p:handoutMasterId r:id="rId18"/>
  </p:handoutMasterIdLst>
  <p:sldIdLst>
    <p:sldId id="821" r:id="rId2"/>
    <p:sldId id="822" r:id="rId3"/>
    <p:sldId id="811" r:id="rId4"/>
    <p:sldId id="763" r:id="rId5"/>
    <p:sldId id="764" r:id="rId6"/>
    <p:sldId id="810" r:id="rId7"/>
    <p:sldId id="766" r:id="rId8"/>
    <p:sldId id="767" r:id="rId9"/>
    <p:sldId id="823" r:id="rId10"/>
    <p:sldId id="825" r:id="rId11"/>
    <p:sldId id="826" r:id="rId12"/>
    <p:sldId id="827" r:id="rId13"/>
    <p:sldId id="828" r:id="rId14"/>
    <p:sldId id="829" r:id="rId15"/>
    <p:sldId id="830" r:id="rId16"/>
  </p:sldIdLst>
  <p:sldSz cx="9144000" cy="6858000" type="screen4x3"/>
  <p:notesSz cx="6805613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sz="4000" b="1" kern="1200">
        <a:solidFill>
          <a:srgbClr val="002060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F10430EF-FE41-40E3-9419-D8E3F87151C6}">
          <p14:sldIdLst>
            <p14:sldId id="821"/>
            <p14:sldId id="822"/>
          </p14:sldIdLst>
        </p14:section>
        <p14:section name="繳稅11類別" id="{5E8FC553-F15E-4136-A714-10CE00344B89}">
          <p14:sldIdLst>
            <p14:sldId id="811"/>
            <p14:sldId id="763"/>
            <p14:sldId id="764"/>
          </p14:sldIdLst>
        </p14:section>
        <p14:section name="繳稅15類別" id="{528EDF56-9DB9-4E40-8AD0-FA321A55C62F}">
          <p14:sldIdLst>
            <p14:sldId id="810"/>
            <p14:sldId id="766"/>
            <p14:sldId id="767"/>
          </p14:sldIdLst>
        </p14:section>
        <p14:section name="審查意見調整" id="{168BD780-F85E-4EC8-89E4-75E52B2CCEE3}">
          <p14:sldIdLst>
            <p14:sldId id="823"/>
            <p14:sldId id="825"/>
            <p14:sldId id="826"/>
            <p14:sldId id="827"/>
            <p14:sldId id="828"/>
            <p14:sldId id="829"/>
            <p14:sldId id="830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56E"/>
    <a:srgbClr val="FF2F74"/>
    <a:srgbClr val="FF4784"/>
    <a:srgbClr val="FF6699"/>
    <a:srgbClr val="FF66CC"/>
    <a:srgbClr val="FF00FF"/>
    <a:srgbClr val="993300"/>
    <a:srgbClr val="CCFF99"/>
    <a:srgbClr val="FF9933"/>
    <a:srgbClr val="FFE4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深色樣式 1 - 輔色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76" autoAdjust="0"/>
    <p:restoredTop sz="91163" autoAdjust="0"/>
  </p:normalViewPr>
  <p:slideViewPr>
    <p:cSldViewPr>
      <p:cViewPr>
        <p:scale>
          <a:sx n="90" d="100"/>
          <a:sy n="90" d="100"/>
        </p:scale>
        <p:origin x="-546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898" y="-96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841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183" y="0"/>
            <a:ext cx="2949841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6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226"/>
            <a:ext cx="2949841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6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183" y="9440226"/>
            <a:ext cx="2949841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CD28719D-43D9-4F64-BADF-688B73A8EB4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1343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841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183" y="0"/>
            <a:ext cx="2949841" cy="497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6125"/>
            <a:ext cx="4970463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44" y="4720908"/>
            <a:ext cx="5445126" cy="4472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226"/>
            <a:ext cx="2949841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183" y="9440226"/>
            <a:ext cx="2949841" cy="4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 b="0">
                <a:solidFill>
                  <a:schemeClr val="tx1"/>
                </a:solidFill>
                <a:effectLst/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A15DE2AD-7231-4CE2-B55B-B1D987A914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613477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F4A5C8-A30B-4B9C-AFA2-6B094010A78F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2750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10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11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12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13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14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6125"/>
            <a:ext cx="4967287" cy="37274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5DE2AD-7231-4CE2-B55B-B1D987A914A4}" type="slidenum">
              <a:rPr lang="en-US" altLang="zh-TW" smtClean="0"/>
              <a:pPr>
                <a:defRPr/>
              </a:pPr>
              <a:t>15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211396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tubiao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979C1D50-C1F1-4B0C-B9C3-A7F5F1516AB7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C5E3F-2D60-4E90-A141-BE323FD4A8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C1DBD-6037-464D-9F66-485FBF6E2CB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D282B-B42E-42EA-B8B6-F4327B7050E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35989-8867-48A5-B144-D52AFF090D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A1FA6-E378-41D4-A628-16DB8B5360D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5"/>
          <p:cNvSpPr>
            <a:spLocks noChangeShapeType="1"/>
          </p:cNvSpPr>
          <p:nvPr userDrawn="1"/>
        </p:nvSpPr>
        <p:spPr bwMode="auto">
          <a:xfrm>
            <a:off x="541338" y="1124744"/>
            <a:ext cx="7918450" cy="0"/>
          </a:xfrm>
          <a:prstGeom prst="line">
            <a:avLst/>
          </a:prstGeom>
          <a:noFill/>
          <a:ln w="34925">
            <a:solidFill>
              <a:srgbClr val="BC8B00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>
              <a:defRPr/>
            </a:pPr>
            <a:endParaRPr lang="zh-TW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微軟正黑體" pitchFamily="34" charset="-120"/>
            </a:endParaRPr>
          </a:p>
        </p:txBody>
      </p:sp>
      <p:sp>
        <p:nvSpPr>
          <p:cNvPr id="3" name="Rectangle 2048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D18CC-7725-4B65-B461-B417B04BDA17}" type="slidenum">
              <a:rPr lang="en-US" altLang="zh-TW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332E7-36C9-486F-B588-F94B8AF1A12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03557-30CE-4FD4-A1CB-54AC6B33F0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60E0B-6F98-4FE9-ACDC-003CBD770C7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DBD8-0649-45D7-A915-A0E09FED3AA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C74A5-6224-4082-91D5-82827BC6295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04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C4DE7-1CFE-423D-B14C-759B123084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 bwMode="auto">
          <a:xfrm>
            <a:off x="2771800" y="8253536"/>
            <a:ext cx="4032448" cy="360040"/>
          </a:xfrm>
          <a:prstGeom prst="rect">
            <a:avLst/>
          </a:prstGeom>
          <a:noFill/>
          <a:ln w="25400">
            <a:noFill/>
          </a:ln>
          <a:effectLst/>
          <a:scene3d>
            <a:camera prst="orthographicFront"/>
            <a:lightRig rig="flat" dir="t"/>
          </a:scene3d>
          <a:sp3d>
            <a:extrusionClr>
              <a:schemeClr val="bg1"/>
            </a:extrusionClr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tabLst>
                <a:tab pos="136525" algn="l"/>
              </a:tabLst>
            </a:pPr>
            <a:r>
              <a:rPr lang="zh-CN" altLang="en-US" sz="1400" dirty="0">
                <a:latin typeface="华文细黑" pitchFamily="2" charset="-122"/>
                <a:ea typeface="华文细黑" pitchFamily="2" charset="-122"/>
              </a:rPr>
              <a:t>第一</a:t>
            </a:r>
            <a:r>
              <a:rPr lang="en-US" altLang="zh-CN" sz="1400" dirty="0">
                <a:latin typeface="华文细黑" pitchFamily="2" charset="-122"/>
                <a:ea typeface="华文细黑" pitchFamily="2" charset="-122"/>
              </a:rPr>
              <a:t>PPT</a:t>
            </a:r>
            <a:r>
              <a:rPr lang="zh-CN" altLang="en-US" sz="1400" dirty="0">
                <a:latin typeface="华文细黑" pitchFamily="2" charset="-122"/>
                <a:ea typeface="华文细黑" pitchFamily="2" charset="-122"/>
              </a:rPr>
              <a:t>模板网</a:t>
            </a:r>
            <a:endParaRPr lang="en-US" altLang="zh-CN" sz="1400" dirty="0">
              <a:latin typeface="华文细黑" pitchFamily="2" charset="-122"/>
              <a:ea typeface="华文细黑" pitchFamily="2" charset="-122"/>
            </a:endParaRPr>
          </a:p>
          <a:p>
            <a:pPr marL="0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tabLst>
                <a:tab pos="136525" algn="l"/>
              </a:tabLst>
            </a:pPr>
            <a:r>
              <a:rPr lang="en-US" altLang="zh-CN" sz="1400" dirty="0">
                <a:latin typeface="华文细黑" pitchFamily="2" charset="-122"/>
                <a:ea typeface="华文细黑" pitchFamily="2" charset="-122"/>
                <a:hlinkClick r:id="rId2"/>
              </a:rPr>
              <a:t>www.1ppt.com/tubiao/</a:t>
            </a:r>
            <a:r>
              <a:rPr lang="en-US" altLang="zh-CN" sz="1400" dirty="0">
                <a:latin typeface="华文细黑" pitchFamily="2" charset="-122"/>
                <a:ea typeface="华文细黑" pitchFamily="2" charset="-122"/>
              </a:rPr>
              <a:t>  </a:t>
            </a:r>
            <a:endParaRPr lang="zh-CN" altLang="en-US" sz="1400" dirty="0"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3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4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10400" y="6356350"/>
            <a:ext cx="21336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347F510-14D5-4AE9-AB3C-9397418B1C53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73747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8" descr="1008-2010上期全行外匯活動看版輸出a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6524625"/>
            <a:ext cx="91440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Text Box 2052"/>
          <p:cNvSpPr txBox="1">
            <a:spLocks noChangeArrowheads="1"/>
          </p:cNvSpPr>
          <p:nvPr/>
        </p:nvSpPr>
        <p:spPr bwMode="auto">
          <a:xfrm>
            <a:off x="7235825" y="182563"/>
            <a:ext cx="1801813" cy="274637"/>
          </a:xfrm>
          <a:prstGeom prst="rect">
            <a:avLst/>
          </a:prstGeom>
          <a:noFill/>
          <a:ln>
            <a:noFill/>
          </a:ln>
          <a:extLst/>
        </p:spPr>
        <p:txBody>
          <a:bodyPr lIns="90000" tIns="46800" rIns="90000" bIns="4680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TW" sz="1200" smtClean="0">
                <a:solidFill>
                  <a:srgbClr val="085840"/>
                </a:solidFill>
                <a:latin typeface="Arial Narrow" pitchFamily="34" charset="0"/>
                <a:ea typeface="新細明體" pitchFamily="18" charset="-120"/>
              </a:rPr>
              <a:t>www.firstbank.com.tw</a:t>
            </a:r>
          </a:p>
        </p:txBody>
      </p:sp>
      <p:pic>
        <p:nvPicPr>
          <p:cNvPr id="1027" name="Picture 7" descr="LOGO+第一銀行+英文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2339975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2864" name="Rectangle 204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0272" y="6525344"/>
            <a:ext cx="21336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kumimoji="1" sz="1600" b="1">
                <a:solidFill>
                  <a:schemeClr val="bg1"/>
                </a:solidFill>
                <a:effectLst/>
                <a:latin typeface="Arial Narrow" pitchFamily="34" charset="0"/>
                <a:ea typeface="+mn-ea"/>
              </a:defRPr>
            </a:lvl1pPr>
          </a:lstStyle>
          <a:p>
            <a:pPr>
              <a:defRPr/>
            </a:pPr>
            <a:fld id="{5F5D3312-BDD3-4C77-ACAD-ADE410216E6F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1" r:id="rId2"/>
    <p:sldLayoutId id="2147483750" r:id="rId3"/>
    <p:sldLayoutId id="2147483749" r:id="rId4"/>
    <p:sldLayoutId id="2147483748" r:id="rId5"/>
    <p:sldLayoutId id="2147483747" r:id="rId6"/>
    <p:sldLayoutId id="2147483753" r:id="rId7"/>
    <p:sldLayoutId id="2147483746" r:id="rId8"/>
    <p:sldLayoutId id="2147483745" r:id="rId9"/>
    <p:sldLayoutId id="2147483744" r:id="rId10"/>
    <p:sldLayoutId id="2147483743" r:id="rId11"/>
    <p:sldLayoutId id="2147483742" r:id="rId12"/>
    <p:sldLayoutId id="2147483741" r:id="rId13"/>
    <p:sldLayoutId id="2147483811" r:id="rId14"/>
  </p:sldLayoutIdLst>
  <p:transition spd="med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圖片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848" y="4213148"/>
            <a:ext cx="1511152" cy="2312196"/>
          </a:xfrm>
          <a:prstGeom prst="rect">
            <a:avLst/>
          </a:prstGeom>
        </p:spPr>
      </p:pic>
      <p:sp>
        <p:nvSpPr>
          <p:cNvPr id="3" name="標題 2"/>
          <p:cNvSpPr>
            <a:spLocks noGrp="1"/>
          </p:cNvSpPr>
          <p:nvPr>
            <p:ph type="ctrTitle"/>
          </p:nvPr>
        </p:nvSpPr>
        <p:spPr>
          <a:xfrm>
            <a:off x="539552" y="1742951"/>
            <a:ext cx="8132440" cy="1470025"/>
          </a:xfrm>
        </p:spPr>
        <p:txBody>
          <a:bodyPr/>
          <a:lstStyle/>
          <a:p>
            <a:r>
              <a:rPr lang="zh-TW" altLang="en-US" sz="4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第一銀行</a:t>
            </a:r>
            <a:r>
              <a:rPr lang="en-US" altLang="zh-TW" sz="4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kumimoji="0" lang="zh-TW" altLang="en-US" sz="48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第</a:t>
            </a:r>
            <a:r>
              <a:rPr kumimoji="0" lang="en-US" altLang="zh-TW" sz="4800" b="1" spc="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</a:t>
            </a:r>
            <a:r>
              <a:rPr kumimoji="0" lang="zh-TW" altLang="en-US" sz="4800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行動</a:t>
            </a:r>
            <a:r>
              <a:rPr lang="en-US" altLang="zh-TW" sz="4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APP</a:t>
            </a:r>
            <a:br>
              <a:rPr lang="en-US" altLang="zh-TW" sz="48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</a:b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 panose="020B0604020202020204" pitchFamily="34" charset="0"/>
              </a:rPr>
              <a:t>信用卡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介接 </a:t>
            </a:r>
            <a:r>
              <a:rPr lang="en-US" altLang="zh-TW" sz="4000" b="1" dirty="0" err="1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Paytax</a:t>
            </a: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繳稅平台</a:t>
            </a:r>
            <a:r>
              <a:rPr lang="en-US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審查資料</a:t>
            </a:r>
            <a:r>
              <a:rPr lang="en-US" altLang="zh-TW" sz="4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8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8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7" name="圖片 6" descr="一張含有 物件, 室內 的圖片&#10;&#10;描述是以高可信度產生">
            <a:extLst>
              <a:ext uri="{FF2B5EF4-FFF2-40B4-BE49-F238E27FC236}">
                <a16:creationId xmlns:a16="http://schemas.microsoft.com/office/drawing/2014/main" xmlns="" id="{238B59E8-1C74-48A4-A61E-2518C23544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548680"/>
            <a:ext cx="2682401" cy="2088232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06718EA1-F666-45DA-903C-4FF99CC36D1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450167"/>
            <a:ext cx="1889385" cy="481137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237" y="5949280"/>
            <a:ext cx="1208179" cy="59404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820472" y="6525344"/>
            <a:ext cx="3334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z="1800" smtClean="0">
                <a:solidFill>
                  <a:schemeClr val="bg1"/>
                </a:solidFill>
                <a:latin typeface="微軟正黑體" panose="020B0604030504040204" pitchFamily="34" charset="-120"/>
              </a:rPr>
              <a:pPr/>
              <a:t>1</a:t>
            </a:fld>
            <a:endParaRPr lang="en-US" altLang="zh-TW" sz="1800" dirty="0" smtClean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030716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539552" y="1591750"/>
            <a:ext cx="6827510" cy="75713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1</a:t>
            </a: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</a:t>
            </a:r>
            <a:r>
              <a:rPr kumimoji="0" lang="zh-TW" altLang="en-US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信用卡繳稅</a:t>
            </a:r>
            <a:r>
              <a:rPr kumimoji="0" lang="en-US" altLang="zh-TW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11</a:t>
            </a:r>
            <a:r>
              <a:rPr kumimoji="0" lang="zh-TW" altLang="en-US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類別</a:t>
            </a:r>
            <a:r>
              <a:rPr kumimoji="0" lang="en-US" altLang="zh-TW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kumimoji="0" lang="zh-TW" altLang="en-US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操作流程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7200" y="1689173"/>
            <a:ext cx="720080" cy="575014"/>
          </a:xfrm>
          <a:prstGeom prst="rect">
            <a:avLst/>
          </a:prstGeom>
          <a:noFill/>
          <a:ln w="57150" cap="flat" cmpd="sng" algn="ctr">
            <a:solidFill>
              <a:srgbClr val="41B13B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i="0" u="none" strike="noStrike" kern="0" cap="none" spc="0" normalizeH="0" baseline="0" noProof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等线"/>
              <a:cs typeface="+mn-cs"/>
            </a:endParaRPr>
          </a:p>
        </p:txBody>
      </p:sp>
      <p:sp>
        <p:nvSpPr>
          <p:cNvPr id="24" name="標題 1"/>
          <p:cNvSpPr txBox="1">
            <a:spLocks/>
          </p:cNvSpPr>
          <p:nvPr/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DB812E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r"/>
            <a:endParaRPr kumimoji="0" lang="zh-TW" altLang="en-US" dirty="0"/>
          </a:p>
        </p:txBody>
      </p:sp>
      <p:sp>
        <p:nvSpPr>
          <p:cNvPr id="25" name="投影片編號版面配置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solidFill>
                  <a:schemeClr val="bg1"/>
                </a:solidFill>
                <a:latin typeface="微軟正黑體" panose="020B0604030504040204" pitchFamily="34" charset="-120"/>
              </a:rPr>
              <a:pPr/>
              <a:t>2</a:t>
            </a:fld>
            <a:endParaRPr lang="en-US" altLang="zh-TW" dirty="0" smtClean="0">
              <a:solidFill>
                <a:schemeClr val="bg1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26" name="Rectangle 2"/>
          <p:cNvSpPr txBox="1">
            <a:spLocks noChangeArrowheads="1"/>
          </p:cNvSpPr>
          <p:nvPr/>
        </p:nvSpPr>
        <p:spPr bwMode="auto">
          <a:xfrm>
            <a:off x="500063" y="384522"/>
            <a:ext cx="8229600" cy="88423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eaLnBrk="1" hangingPunct="1">
              <a:defRPr/>
            </a:pPr>
            <a:r>
              <a:rPr lang="en-US" altLang="zh-TW" sz="4400" kern="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AGENDA</a:t>
            </a:r>
            <a:endParaRPr lang="zh-TW" altLang="en-US" kern="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0063" y="2996952"/>
            <a:ext cx="6827510" cy="75713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lv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kern="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en-US" altLang="zh-CN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信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用卡繳稅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類別</a:t>
            </a:r>
            <a:r>
              <a:rPr lang="en-US" altLang="zh-TW" sz="3600" kern="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操作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流程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82214" y="3088010"/>
            <a:ext cx="720080" cy="575014"/>
          </a:xfrm>
          <a:prstGeom prst="rect">
            <a:avLst/>
          </a:prstGeom>
          <a:noFill/>
          <a:ln w="57150" cap="flat" cmpd="sng" algn="ctr">
            <a:solidFill>
              <a:srgbClr val="41B13B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i="0" u="none" strike="noStrike" kern="0" cap="none" spc="0" normalizeH="0" baseline="0" noProof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等线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6002" y="4555838"/>
            <a:ext cx="3852337" cy="75713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lvl="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kern="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3</a:t>
            </a:r>
            <a:r>
              <a:rPr lang="en-US" altLang="zh-CN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  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審查意見調整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7200" y="4578608"/>
            <a:ext cx="720080" cy="575014"/>
          </a:xfrm>
          <a:prstGeom prst="rect">
            <a:avLst/>
          </a:prstGeom>
          <a:noFill/>
          <a:ln w="57150" cap="flat" cmpd="sng" algn="ctr">
            <a:solidFill>
              <a:srgbClr val="41B13B"/>
            </a:solidFill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i="0" u="none" strike="noStrike" kern="0" cap="none" spc="0" normalizeH="0" baseline="0" noProof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等线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04103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編號版面配置區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3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36512" y="1260274"/>
            <a:ext cx="9144000" cy="166467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kumimoji="0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kumimoji="0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一銀行動支付</a:t>
            </a:r>
            <a:endParaRPr kumimoji="0" lang="en-US" altLang="zh-TW" sz="48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kumimoji="0" lang="en-US" altLang="zh-TW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kumimoji="0" lang="zh-TW" altLang="en-US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繳稅</a:t>
            </a:r>
            <a:r>
              <a:rPr kumimoji="0" lang="en-US" altLang="zh-TW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kumimoji="0" lang="zh-TW" altLang="en-US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類別</a:t>
            </a:r>
            <a:endParaRPr kumimoji="0" lang="en-US" altLang="zh-TW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800"/>
              </a:spcBef>
            </a:pP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含</a:t>
            </a:r>
            <a:r>
              <a:rPr kumimoji="0" lang="zh-TW" altLang="zh-TW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牌照</a:t>
            </a:r>
            <a:r>
              <a:rPr kumimoji="0" lang="zh-TW" altLang="en-US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稅</a:t>
            </a:r>
            <a:r>
              <a:rPr kumimoji="0" lang="en-US" altLang="zh-TW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上、下期</a:t>
            </a:r>
            <a:r>
              <a:rPr kumimoji="0" lang="en-US" altLang="zh-TW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kumimoji="0" lang="zh-TW" altLang="zh-TW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」 </a:t>
            </a: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0" lang="zh-TW" altLang="zh-TW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「</a:t>
            </a: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房屋稅</a:t>
            </a:r>
            <a:r>
              <a:rPr kumimoji="0" lang="zh-TW" altLang="zh-TW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 </a:t>
            </a: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0" lang="zh-TW" altLang="zh-TW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zh-TW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kumimoji="0" lang="zh-TW" altLang="en-US" sz="18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地價稅</a:t>
            </a:r>
            <a:r>
              <a:rPr kumimoji="0" lang="zh-TW" altLang="zh-TW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kumimoji="0" lang="en-US" altLang="zh-TW" sz="18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1800"/>
              </a:spcBef>
            </a:pPr>
            <a:r>
              <a:rPr kumimoji="0" lang="zh-TW" altLang="zh-TW" sz="18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「綜所稅申報核定補徵稅款」及「綜所稅未申報核定補徵稅款」</a:t>
            </a:r>
            <a:endParaRPr kumimoji="0" lang="zh-TW" altLang="en-US" sz="18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55318432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＞形箭號 7"/>
          <p:cNvSpPr/>
          <p:nvPr/>
        </p:nvSpPr>
        <p:spPr bwMode="auto">
          <a:xfrm>
            <a:off x="2751384" y="3026186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6" name="＞形箭號 15"/>
          <p:cNvSpPr/>
          <p:nvPr/>
        </p:nvSpPr>
        <p:spPr bwMode="auto">
          <a:xfrm>
            <a:off x="5750420" y="3144561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78868" y="1640329"/>
            <a:ext cx="252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首頁點選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一銀行動支付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3203848" y="1640329"/>
            <a:ext cx="275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掃描有提供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Pay</a:t>
            </a:r>
            <a:r>
              <a:rPr lang="zh-TW" altLang="en-US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QR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Code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稅單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467544" y="1268760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STEP1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3518339" y="1270997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STEP2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6499350" y="1268760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STEP3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6084168" y="1640329"/>
            <a:ext cx="31602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顯示繳稅內容供使用者確認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「取消」，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到首頁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信用卡付款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進到下一頁</a:t>
            </a:r>
            <a:endParaRPr lang="en-US" altLang="zh-TW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2027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4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 bwMode="auto">
          <a:xfrm>
            <a:off x="178868" y="489446"/>
            <a:ext cx="8965132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-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繳稅</a:t>
            </a:r>
            <a:r>
              <a:rPr lang="en-US" altLang="zh-TW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11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類別</a:t>
            </a:r>
            <a:r>
              <a:rPr lang="en-US" altLang="zh-TW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(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牌照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稅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)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pic>
        <p:nvPicPr>
          <p:cNvPr id="3074" name="Picture 2" descr="D:\0專案：行動支付_EMV_QRcode\第e行動\功能規格書\信用卡繳稅功能\審查資料\Screenshot_20190409-11324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30" y="2400557"/>
            <a:ext cx="2154600" cy="383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矩形 20"/>
          <p:cNvSpPr/>
          <p:nvPr/>
        </p:nvSpPr>
        <p:spPr bwMode="auto">
          <a:xfrm>
            <a:off x="1943386" y="3305157"/>
            <a:ext cx="756406" cy="64807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349" y="2717547"/>
            <a:ext cx="2163752" cy="38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圖片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836" y="2400557"/>
            <a:ext cx="2162743" cy="38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圖說文字 21"/>
          <p:cNvSpPr/>
          <p:nvPr/>
        </p:nvSpPr>
        <p:spPr bwMode="auto">
          <a:xfrm>
            <a:off x="6908211" y="6200161"/>
            <a:ext cx="1512168" cy="338554"/>
          </a:xfrm>
          <a:prstGeom prst="wedgeRectCallout">
            <a:avLst>
              <a:gd name="adj1" fmla="val 33759"/>
              <a:gd name="adj2" fmla="val -15948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</a:rPr>
              <a:t>選擇信用卡付款</a:t>
            </a:r>
          </a:p>
        </p:txBody>
      </p:sp>
    </p:spTree>
    <p:extLst>
      <p:ext uri="{BB962C8B-B14F-4D97-AF65-F5344CB8AC3E}">
        <p14:creationId xmlns:p14="http://schemas.microsoft.com/office/powerpoint/2010/main" val="272901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＞形箭號 7"/>
          <p:cNvSpPr/>
          <p:nvPr/>
        </p:nvSpPr>
        <p:spPr bwMode="auto">
          <a:xfrm>
            <a:off x="4614863" y="3615598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494926" y="1268760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STEP4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652120" y="1283272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STEP5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9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5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178868" y="489446"/>
            <a:ext cx="8965132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-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繳稅</a:t>
            </a:r>
            <a:r>
              <a:rPr lang="en-US" altLang="zh-TW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11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類別</a:t>
            </a:r>
            <a:r>
              <a:rPr lang="en-US" altLang="zh-TW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(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牌照</a:t>
            </a:r>
            <a:r>
              <a:rPr lang="zh-TW" altLang="en-US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稅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)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19" y="1719617"/>
            <a:ext cx="2223871" cy="4733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矩形圖說文字 24"/>
          <p:cNvSpPr/>
          <p:nvPr/>
        </p:nvSpPr>
        <p:spPr bwMode="auto">
          <a:xfrm>
            <a:off x="2617399" y="2324991"/>
            <a:ext cx="1512168" cy="338554"/>
          </a:xfrm>
          <a:prstGeom prst="wedgeRectCallout">
            <a:avLst>
              <a:gd name="adj1" fmla="val -85071"/>
              <a:gd name="adj2" fmla="val 5407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</a:rPr>
              <a:t>選擇信用卡</a:t>
            </a:r>
          </a:p>
        </p:txBody>
      </p:sp>
      <p:sp>
        <p:nvSpPr>
          <p:cNvPr id="31" name="矩形圖說文字 30"/>
          <p:cNvSpPr/>
          <p:nvPr/>
        </p:nvSpPr>
        <p:spPr bwMode="auto">
          <a:xfrm>
            <a:off x="2273426" y="3663818"/>
            <a:ext cx="2157063" cy="584775"/>
          </a:xfrm>
          <a:prstGeom prst="wedgeRectCallout">
            <a:avLst>
              <a:gd name="adj1" fmla="val -119082"/>
              <a:gd name="adj2" fmla="val -25927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zh-TW" sz="1600" dirty="0"/>
              <a:t>點選「繳款金額」，可輸入欲繳納金額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矩形圖說文字 31"/>
          <p:cNvSpPr/>
          <p:nvPr/>
        </p:nvSpPr>
        <p:spPr bwMode="auto">
          <a:xfrm>
            <a:off x="2274934" y="4368225"/>
            <a:ext cx="2157063" cy="584775"/>
          </a:xfrm>
          <a:prstGeom prst="wedgeRectCallout">
            <a:avLst>
              <a:gd name="adj1" fmla="val -124998"/>
              <a:gd name="adj2" fmla="val 2862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可修改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email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欄位接收繳稅結果通知</a:t>
            </a:r>
          </a:p>
        </p:txBody>
      </p:sp>
      <p:sp>
        <p:nvSpPr>
          <p:cNvPr id="37" name="矩形圖說文字 36"/>
          <p:cNvSpPr/>
          <p:nvPr/>
        </p:nvSpPr>
        <p:spPr bwMode="auto">
          <a:xfrm>
            <a:off x="2273425" y="5085184"/>
            <a:ext cx="2157063" cy="584775"/>
          </a:xfrm>
          <a:prstGeom prst="wedgeRectCallout">
            <a:avLst>
              <a:gd name="adj1" fmla="val -95914"/>
              <a:gd name="adj2" fmla="val -3380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選擇安控驗證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方式並確認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118" y="1857354"/>
            <a:ext cx="2074863" cy="454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矩形圖說文字 37"/>
          <p:cNvSpPr/>
          <p:nvPr/>
        </p:nvSpPr>
        <p:spPr bwMode="auto">
          <a:xfrm>
            <a:off x="7855262" y="3217541"/>
            <a:ext cx="908404" cy="2062103"/>
          </a:xfrm>
          <a:prstGeom prst="wedgeRectCallout">
            <a:avLst>
              <a:gd name="adj1" fmla="val -68673"/>
              <a:gd name="adj2" fmla="val -9263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將交易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結果以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畫面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截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儲存到相本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，本行也會寄送繳稅結果通知</a:t>
            </a:r>
          </a:p>
        </p:txBody>
      </p:sp>
    </p:spTree>
    <p:extLst>
      <p:ext uri="{BB962C8B-B14F-4D97-AF65-F5344CB8AC3E}">
        <p14:creationId xmlns:p14="http://schemas.microsoft.com/office/powerpoint/2010/main" val="321387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>
            <a:spLocks noGrp="1"/>
          </p:cNvSpPr>
          <p:nvPr>
            <p:ph type="ctrTitle"/>
          </p:nvPr>
        </p:nvSpPr>
        <p:spPr>
          <a:xfrm>
            <a:off x="546100" y="1412875"/>
            <a:ext cx="7772400" cy="1470025"/>
          </a:xfrm>
        </p:spPr>
        <p:txBody>
          <a:bodyPr/>
          <a:lstStyle/>
          <a:p>
            <a:pPr>
              <a:defRPr/>
            </a:pPr>
            <a: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800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36512" y="1260274"/>
            <a:ext cx="9144000" cy="166467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kumimoji="0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kumimoji="0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一銀行動支付</a:t>
            </a:r>
            <a:endParaRPr kumimoji="0" lang="en-US" altLang="zh-TW" sz="48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kumimoji="0" lang="en-US" altLang="zh-TW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kumimoji="0" lang="zh-TW" altLang="en-US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繳稅</a:t>
            </a:r>
            <a:r>
              <a:rPr kumimoji="0" lang="en-US" altLang="zh-TW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kumimoji="0" lang="en-US" altLang="zh-TW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kumimoji="0" lang="zh-TW" altLang="en-US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類別</a:t>
            </a:r>
            <a:r>
              <a:rPr kumimoji="0" lang="en-US" altLang="zh-TW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kumimoji="0" lang="zh-TW" altLang="en-US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綜所稅</a:t>
            </a:r>
            <a:endParaRPr kumimoji="0" lang="zh-TW" altLang="en-US" sz="16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6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26379931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-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繳綜所稅</a:t>
            </a:r>
          </a:p>
        </p:txBody>
      </p:sp>
      <p:sp>
        <p:nvSpPr>
          <p:cNvPr id="31" name="矩形 30"/>
          <p:cNvSpPr/>
          <p:nvPr/>
        </p:nvSpPr>
        <p:spPr bwMode="auto">
          <a:xfrm>
            <a:off x="6499350" y="1268760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STEP3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5" name="＞形箭號 14"/>
          <p:cNvSpPr/>
          <p:nvPr/>
        </p:nvSpPr>
        <p:spPr bwMode="auto">
          <a:xfrm>
            <a:off x="2751384" y="3026186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179512" y="1601420"/>
            <a:ext cx="252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首頁點選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一銀行動支付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3203848" y="1601420"/>
            <a:ext cx="275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掃描有提供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Pay</a:t>
            </a:r>
            <a:r>
              <a:rPr lang="zh-TW" altLang="en-US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QR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Code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稅單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467544" y="1268760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STEP1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3518339" y="1270997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STEP2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pic>
        <p:nvPicPr>
          <p:cNvPr id="24" name="圖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936" y="2432417"/>
            <a:ext cx="2052000" cy="3652775"/>
          </a:xfrm>
          <a:prstGeom prst="rect">
            <a:avLst/>
          </a:prstGeom>
        </p:spPr>
      </p:pic>
      <p:sp>
        <p:nvSpPr>
          <p:cNvPr id="25" name="＞形箭號 24"/>
          <p:cNvSpPr/>
          <p:nvPr/>
        </p:nvSpPr>
        <p:spPr bwMode="auto">
          <a:xfrm>
            <a:off x="5750420" y="3080489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6084168" y="1601420"/>
            <a:ext cx="31602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顯示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繳款類別、所屬年度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/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「取消」，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到首頁</a:t>
            </a:r>
            <a:endParaRPr lang="zh-TW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點選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信用卡付款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進到下一頁</a:t>
            </a:r>
            <a:endParaRPr lang="en-US" altLang="zh-TW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7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pic>
        <p:nvPicPr>
          <p:cNvPr id="18" name="Picture 2" descr="D:\0專案：行動支付_EMV_QRcode\第e行動\功能規格書\信用卡繳稅功能\審查資料\Screenshot_20190409-11324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74" y="2351708"/>
            <a:ext cx="2154600" cy="383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矩形 27"/>
          <p:cNvSpPr/>
          <p:nvPr/>
        </p:nvSpPr>
        <p:spPr bwMode="auto">
          <a:xfrm>
            <a:off x="1943386" y="3305157"/>
            <a:ext cx="756406" cy="64807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pic>
        <p:nvPicPr>
          <p:cNvPr id="1028" name="Picture 4" descr="繳稅資訊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78638"/>
            <a:ext cx="2102614" cy="3749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矩形圖說文字 28"/>
          <p:cNvSpPr/>
          <p:nvPr/>
        </p:nvSpPr>
        <p:spPr bwMode="auto">
          <a:xfrm>
            <a:off x="6723758" y="6114300"/>
            <a:ext cx="1512168" cy="338554"/>
          </a:xfrm>
          <a:prstGeom prst="wedgeRectCallout">
            <a:avLst>
              <a:gd name="adj1" fmla="val 31649"/>
              <a:gd name="adj2" fmla="val -153203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</a:rPr>
              <a:t>選擇信用卡付款</a:t>
            </a:r>
          </a:p>
        </p:txBody>
      </p:sp>
    </p:spTree>
    <p:extLst>
      <p:ext uri="{BB962C8B-B14F-4D97-AF65-F5344CB8AC3E}">
        <p14:creationId xmlns:p14="http://schemas.microsoft.com/office/powerpoint/2010/main" val="360679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500063" y="528538"/>
            <a:ext cx="8229600" cy="88423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r>
              <a:rPr lang="en-US" altLang="zh-TW" sz="3600" kern="0" dirty="0" smtClean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-</a:t>
            </a:r>
            <a:r>
              <a:rPr lang="zh-TW" altLang="en-US" sz="3600" kern="0" dirty="0">
                <a:solidFill>
                  <a:schemeClr val="accent5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繳綜所稅</a:t>
            </a:r>
            <a:endParaRPr lang="en-US" altLang="zh-TW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endParaRPr lang="zh-TW" altLang="en-US" dirty="0"/>
          </a:p>
        </p:txBody>
      </p:sp>
      <p:sp>
        <p:nvSpPr>
          <p:cNvPr id="8" name="＞形箭號 7"/>
          <p:cNvSpPr/>
          <p:nvPr/>
        </p:nvSpPr>
        <p:spPr bwMode="auto">
          <a:xfrm>
            <a:off x="5076056" y="3017488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796136" y="1282779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STEP5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21388" y="1270585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STEP4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5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8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40926"/>
            <a:ext cx="2027238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矩形圖說文字 25"/>
          <p:cNvSpPr/>
          <p:nvPr/>
        </p:nvSpPr>
        <p:spPr bwMode="auto">
          <a:xfrm>
            <a:off x="2617399" y="2324991"/>
            <a:ext cx="1512168" cy="338554"/>
          </a:xfrm>
          <a:prstGeom prst="wedgeRectCallout">
            <a:avLst>
              <a:gd name="adj1" fmla="val -85071"/>
              <a:gd name="adj2" fmla="val 5407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</a:rPr>
              <a:t>選擇信用卡</a:t>
            </a:r>
          </a:p>
        </p:txBody>
      </p:sp>
      <p:sp>
        <p:nvSpPr>
          <p:cNvPr id="27" name="矩形圖說文字 26"/>
          <p:cNvSpPr/>
          <p:nvPr/>
        </p:nvSpPr>
        <p:spPr bwMode="auto">
          <a:xfrm>
            <a:off x="2274934" y="3017488"/>
            <a:ext cx="2157063" cy="584775"/>
          </a:xfrm>
          <a:prstGeom prst="wedgeRectCallout">
            <a:avLst>
              <a:gd name="adj1" fmla="val -86057"/>
              <a:gd name="adj2" fmla="val 3407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預設帶出登入者之身份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身分證</a:t>
            </a:r>
            <a:r>
              <a:rPr lang="zh-TW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字號</a:t>
            </a:r>
            <a:endParaRPr kumimoji="0" lang="zh-TW" altLang="en-US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8" name="矩形圖說文字 27"/>
          <p:cNvSpPr/>
          <p:nvPr/>
        </p:nvSpPr>
        <p:spPr bwMode="auto">
          <a:xfrm>
            <a:off x="2273426" y="3663818"/>
            <a:ext cx="2157063" cy="584775"/>
          </a:xfrm>
          <a:prstGeom prst="wedgeRectCallout">
            <a:avLst>
              <a:gd name="adj1" fmla="val -114153"/>
              <a:gd name="adj2" fmla="val -2229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zh-TW" sz="1600" dirty="0"/>
              <a:t>點選「繳款金額」，可輸入欲繳納金額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矩形圖說文字 30"/>
          <p:cNvSpPr/>
          <p:nvPr/>
        </p:nvSpPr>
        <p:spPr bwMode="auto">
          <a:xfrm>
            <a:off x="2274934" y="4368225"/>
            <a:ext cx="2157063" cy="584775"/>
          </a:xfrm>
          <a:prstGeom prst="wedgeRectCallout">
            <a:avLst>
              <a:gd name="adj1" fmla="val -128448"/>
              <a:gd name="adj2" fmla="val -9320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可修改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email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欄位接收繳稅結果通知</a:t>
            </a:r>
          </a:p>
        </p:txBody>
      </p:sp>
      <p:sp>
        <p:nvSpPr>
          <p:cNvPr id="36" name="矩形圖說文字 35"/>
          <p:cNvSpPr/>
          <p:nvPr/>
        </p:nvSpPr>
        <p:spPr bwMode="auto">
          <a:xfrm>
            <a:off x="2300473" y="5085184"/>
            <a:ext cx="2157063" cy="584775"/>
          </a:xfrm>
          <a:prstGeom prst="wedgeRectCallout">
            <a:avLst>
              <a:gd name="adj1" fmla="val -129433"/>
              <a:gd name="adj2" fmla="val -70170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選擇安控驗證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方式並確認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228" y="1740926"/>
            <a:ext cx="2098675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矩形圖說文字 37"/>
          <p:cNvSpPr/>
          <p:nvPr/>
        </p:nvSpPr>
        <p:spPr bwMode="auto">
          <a:xfrm>
            <a:off x="7855262" y="3217541"/>
            <a:ext cx="908404" cy="2062103"/>
          </a:xfrm>
          <a:prstGeom prst="wedgeRectCallout">
            <a:avLst>
              <a:gd name="adj1" fmla="val -68673"/>
              <a:gd name="adj2" fmla="val -9263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82550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將交易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結果以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畫面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截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儲存到相本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，本行也會寄送繳稅結果通知</a:t>
            </a:r>
          </a:p>
        </p:txBody>
      </p:sp>
    </p:spTree>
    <p:extLst>
      <p:ext uri="{BB962C8B-B14F-4D97-AF65-F5344CB8AC3E}">
        <p14:creationId xmlns:p14="http://schemas.microsoft.com/office/powerpoint/2010/main" val="19818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>
            <a:spLocks noGrp="1"/>
          </p:cNvSpPr>
          <p:nvPr>
            <p:ph type="ctrTitle"/>
          </p:nvPr>
        </p:nvSpPr>
        <p:spPr>
          <a:xfrm>
            <a:off x="546100" y="1412875"/>
            <a:ext cx="7772400" cy="1470025"/>
          </a:xfrm>
        </p:spPr>
        <p:txBody>
          <a:bodyPr/>
          <a:lstStyle/>
          <a:p>
            <a:pPr>
              <a:defRPr/>
            </a:pPr>
            <a: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800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標題 1"/>
          <p:cNvSpPr txBox="1">
            <a:spLocks/>
          </p:cNvSpPr>
          <p:nvPr/>
        </p:nvSpPr>
        <p:spPr>
          <a:xfrm>
            <a:off x="36512" y="1260274"/>
            <a:ext cx="9144000" cy="166467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r>
              <a:rPr kumimoji="0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kumimoji="0" lang="en-US" altLang="zh-TW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kumimoji="0" lang="zh-TW" altLang="en-US" sz="4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一銀行動支付</a:t>
            </a:r>
            <a:endParaRPr kumimoji="0" lang="en-US" altLang="zh-TW" sz="4800" b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kumimoji="0" lang="en-US" altLang="zh-TW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kumimoji="0" lang="zh-TW" altLang="en-US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審查意見調整</a:t>
            </a:r>
            <a:endParaRPr kumimoji="0" lang="zh-TW" altLang="en-US" sz="1600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9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4065036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10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0062" y="1200135"/>
            <a:ext cx="8392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改善事項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zh-TW" sz="2400" dirty="0" smtClean="0">
                <a:latin typeface="微軟正黑體" pitchFamily="34" charset="-120"/>
                <a:ea typeface="微軟正黑體" pitchFamily="34" charset="-120"/>
              </a:rPr>
              <a:t>牌照</a:t>
            </a: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稅的繳稅名稱前面改為「使用牌照稅</a:t>
            </a: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-……</a:t>
            </a:r>
            <a:r>
              <a:rPr lang="zh-TW" altLang="zh-TW" sz="2400" dirty="0">
                <a:latin typeface="微軟正黑體" pitchFamily="34" charset="-120"/>
                <a:ea typeface="微軟正黑體" pitchFamily="34" charset="-120"/>
              </a:rPr>
              <a:t>」</a:t>
            </a:r>
          </a:p>
        </p:txBody>
      </p:sp>
      <p:pic>
        <p:nvPicPr>
          <p:cNvPr id="1026" name="Picture 2" descr="D:\0專案：行動支付_EMV_QRcode\第e行動\信用卡繳稅功能\0417-正式審查資料\審查意見\審查意見畫面\Screenshot_2019-04-22-16-28-13_15559219853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2495876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0專案：行動支付_EMV_QRcode\第e行動\信用卡繳稅功能\0417-正式審查資料\審查意見\審查意見畫面\Screenshot_2019-04-22-16-27-59_15559219855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857400"/>
            <a:ext cx="2496825" cy="44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0專案：行動支付_EMV_QRcode\第e行動\信用卡繳稅功能\0417-正式審查資料\審查意見\審查意見畫面\Screenshot_2019-04-22-16-25-33_15559219864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43136"/>
            <a:ext cx="2496825" cy="44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矩形圖說文字 22"/>
          <p:cNvSpPr/>
          <p:nvPr/>
        </p:nvSpPr>
        <p:spPr bwMode="auto">
          <a:xfrm>
            <a:off x="6323853" y="3861048"/>
            <a:ext cx="1368152" cy="738664"/>
          </a:xfrm>
          <a:prstGeom prst="wedgeRectCallout">
            <a:avLst>
              <a:gd name="adj1" fmla="val -59690"/>
              <a:gd name="adj2" fmla="val -14052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</a:t>
            </a:r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endParaRPr lang="en-US" altLang="zh-TW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「使用牌照稅</a:t>
            </a:r>
            <a:r>
              <a:rPr lang="en-US" altLang="zh-TW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-……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矩形圖說文字 25"/>
          <p:cNvSpPr/>
          <p:nvPr/>
        </p:nvSpPr>
        <p:spPr bwMode="auto">
          <a:xfrm>
            <a:off x="3707904" y="3887287"/>
            <a:ext cx="1368152" cy="738664"/>
          </a:xfrm>
          <a:prstGeom prst="wedgeRectCallout">
            <a:avLst>
              <a:gd name="adj1" fmla="val -59690"/>
              <a:gd name="adj2" fmla="val -14052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</a:t>
            </a:r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endParaRPr lang="en-US" altLang="zh-TW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「使用牌照稅</a:t>
            </a:r>
            <a:r>
              <a:rPr lang="en-US" altLang="zh-TW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-……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矩形圖說文字 29"/>
          <p:cNvSpPr/>
          <p:nvPr/>
        </p:nvSpPr>
        <p:spPr bwMode="auto">
          <a:xfrm>
            <a:off x="1187624" y="3902893"/>
            <a:ext cx="1368152" cy="738664"/>
          </a:xfrm>
          <a:prstGeom prst="wedgeRectCallout">
            <a:avLst>
              <a:gd name="adj1" fmla="val -59690"/>
              <a:gd name="adj2" fmla="val -14052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</a:t>
            </a:r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endParaRPr lang="en-US" altLang="zh-TW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「使用牌照稅</a:t>
            </a:r>
            <a:r>
              <a:rPr lang="en-US" altLang="zh-TW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-……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0460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11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0062" y="1200135"/>
            <a:ext cx="8392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改善事項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：「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繳稅類別」改為「繳款類別」</a:t>
            </a:r>
            <a:endParaRPr lang="zh-TW" altLang="zh-TW" sz="24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61800"/>
            <a:ext cx="3291524" cy="4544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矩形圖說文字 15"/>
          <p:cNvSpPr/>
          <p:nvPr/>
        </p:nvSpPr>
        <p:spPr bwMode="auto">
          <a:xfrm>
            <a:off x="2411760" y="3534589"/>
            <a:ext cx="1368152" cy="307777"/>
          </a:xfrm>
          <a:prstGeom prst="wedgeRectCallout">
            <a:avLst>
              <a:gd name="adj1" fmla="val -121085"/>
              <a:gd name="adj2" fmla="val -220556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改為「繳款類別」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83617"/>
            <a:ext cx="2006896" cy="452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矩形圖說文字 17"/>
          <p:cNvSpPr/>
          <p:nvPr/>
        </p:nvSpPr>
        <p:spPr bwMode="auto">
          <a:xfrm>
            <a:off x="6300192" y="3256201"/>
            <a:ext cx="1368152" cy="307777"/>
          </a:xfrm>
          <a:prstGeom prst="wedgeRectCallout">
            <a:avLst>
              <a:gd name="adj1" fmla="val -121085"/>
              <a:gd name="adj2" fmla="val -220556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改為「繳款類別」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360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12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0062" y="1200135"/>
            <a:ext cx="8392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改善事項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：「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繳稅類別」改為「繳款類別」</a:t>
            </a:r>
            <a:endParaRPr lang="zh-TW" altLang="zh-TW" sz="24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61800"/>
            <a:ext cx="3860955" cy="4143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圖說文字 9"/>
          <p:cNvSpPr/>
          <p:nvPr/>
        </p:nvSpPr>
        <p:spPr bwMode="auto">
          <a:xfrm>
            <a:off x="2542037" y="4077072"/>
            <a:ext cx="1368152" cy="307777"/>
          </a:xfrm>
          <a:prstGeom prst="wedgeRectCallout">
            <a:avLst>
              <a:gd name="adj1" fmla="val -119531"/>
              <a:gd name="adj2" fmla="val -310376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改為「繳款類別」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645" y="1652124"/>
            <a:ext cx="2140032" cy="480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矩形圖說文字 11"/>
          <p:cNvSpPr/>
          <p:nvPr/>
        </p:nvSpPr>
        <p:spPr bwMode="auto">
          <a:xfrm>
            <a:off x="6397601" y="3322635"/>
            <a:ext cx="1368152" cy="307777"/>
          </a:xfrm>
          <a:prstGeom prst="wedgeRectCallout">
            <a:avLst>
              <a:gd name="adj1" fmla="val -121085"/>
              <a:gd name="adj2" fmla="val -220556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改為「繳款類別」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9141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13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0062" y="1200135"/>
            <a:ext cx="8392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改善事項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：倘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繳納</a:t>
            </a: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11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類別時，顯示提醒訊息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：”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以信用卡繳納稅款，經授權成功後，不得取消或更正！＂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02992"/>
            <a:ext cx="2006896" cy="452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129" y="4065962"/>
            <a:ext cx="4606152" cy="886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橢圓形圖說文字 4"/>
          <p:cNvSpPr/>
          <p:nvPr/>
        </p:nvSpPr>
        <p:spPr bwMode="auto">
          <a:xfrm>
            <a:off x="2987824" y="3255361"/>
            <a:ext cx="2448272" cy="519351"/>
          </a:xfrm>
          <a:prstGeom prst="wedgeEllipseCallout">
            <a:avLst>
              <a:gd name="adj1" fmla="val -69068"/>
              <a:gd name="adj2" fmla="val 509498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顯示提示訊息</a:t>
            </a:r>
          </a:p>
        </p:txBody>
      </p:sp>
    </p:spTree>
    <p:extLst>
      <p:ext uri="{BB962C8B-B14F-4D97-AF65-F5344CB8AC3E}">
        <p14:creationId xmlns:p14="http://schemas.microsoft.com/office/powerpoint/2010/main" val="265079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14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0062" y="1200135"/>
            <a:ext cx="8392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改善事項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：「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繳納截止日」改為稅單上的格式，不要轉換為西元年：如</a:t>
            </a:r>
            <a:r>
              <a:rPr lang="en-US" altLang="zh-TW" sz="2400" dirty="0">
                <a:latin typeface="微軟正黑體" pitchFamily="34" charset="-120"/>
                <a:ea typeface="微軟正黑體" pitchFamily="34" charset="-120"/>
              </a:rPr>
              <a:t>080502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" y="2010840"/>
            <a:ext cx="3029146" cy="421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矩形圖說文字 9"/>
          <p:cNvSpPr/>
          <p:nvPr/>
        </p:nvSpPr>
        <p:spPr bwMode="auto">
          <a:xfrm>
            <a:off x="1766093" y="3756808"/>
            <a:ext cx="1368152" cy="738664"/>
          </a:xfrm>
          <a:prstGeom prst="wedgeRectCallout">
            <a:avLst>
              <a:gd name="adj1" fmla="val -101656"/>
              <a:gd name="adj2" fmla="val 7827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稅單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上的格式，不要轉換為西元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832" y="2020986"/>
            <a:ext cx="3059635" cy="421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矩形圖說文字 10"/>
          <p:cNvSpPr/>
          <p:nvPr/>
        </p:nvSpPr>
        <p:spPr bwMode="auto">
          <a:xfrm>
            <a:off x="4731027" y="3759817"/>
            <a:ext cx="1368152" cy="738664"/>
          </a:xfrm>
          <a:prstGeom prst="wedgeRectCallout">
            <a:avLst>
              <a:gd name="adj1" fmla="val -101656"/>
              <a:gd name="adj2" fmla="val 7827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稅單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上的格式，不要轉換為西元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467" y="2031132"/>
            <a:ext cx="2998533" cy="4206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圖說文字 12"/>
          <p:cNvSpPr/>
          <p:nvPr/>
        </p:nvSpPr>
        <p:spPr bwMode="auto">
          <a:xfrm>
            <a:off x="7671277" y="3764890"/>
            <a:ext cx="1368152" cy="738664"/>
          </a:xfrm>
          <a:prstGeom prst="wedgeRectCallout">
            <a:avLst>
              <a:gd name="adj1" fmla="val -101656"/>
              <a:gd name="adj2" fmla="val 7827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1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改為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稅單</a:t>
            </a:r>
            <a:r>
              <a:rPr lang="zh-TW" altLang="en-US" sz="14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上的格式，不要轉換為西元</a:t>
            </a:r>
            <a:r>
              <a:rPr lang="zh-TW" altLang="en-US" sz="1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endParaRPr lang="zh-TW" altLang="en-US" sz="14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5502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500063" y="489446"/>
            <a:ext cx="8229600" cy="707306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defPPr>
              <a:defRPr lang="zh-TW"/>
            </a:defPPr>
            <a:lvl1pPr>
              <a:defRPr>
                <a:solidFill>
                  <a:srgbClr val="003300"/>
                </a:solidFill>
                <a:latin typeface="Microsoft JhengHei" charset="0"/>
                <a:ea typeface="Microsoft JhengHei" charset="0"/>
                <a:cs typeface="Microsoft JhengHei" charset="0"/>
              </a:defRPr>
            </a:lvl1pPr>
          </a:lstStyle>
          <a:p>
            <a:r>
              <a:rPr lang="zh-TW" altLang="en-US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lang="en-US" altLang="zh-TW" sz="36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Pay </a:t>
            </a:r>
            <a:r>
              <a:rPr lang="en-US" altLang="zh-TW" sz="36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QRCode</a:t>
            </a:r>
            <a:r>
              <a:rPr lang="zh-TW" altLang="en-US" sz="3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支付</a:t>
            </a:r>
            <a:endParaRPr lang="zh-TW" altLang="en-US" sz="3600" kern="0" dirty="0">
              <a:solidFill>
                <a:schemeClr val="accent5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4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7046912" y="6525344"/>
            <a:ext cx="2133600" cy="333375"/>
          </a:xfrm>
          <a:noFill/>
        </p:spPr>
        <p:txBody>
          <a:bodyPr/>
          <a:lstStyle/>
          <a:p>
            <a:fld id="{9376D180-135B-4C3F-B3D7-0B04363C7618}" type="slidenum">
              <a:rPr lang="en-US" altLang="zh-TW" smtClean="0">
                <a:latin typeface="微軟正黑體" panose="020B0604030504040204" pitchFamily="34" charset="-120"/>
              </a:rPr>
              <a:pPr/>
              <a:t>15</a:t>
            </a:fld>
            <a:endParaRPr lang="en-US" altLang="zh-TW" dirty="0" smtClean="0">
              <a:latin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0062" y="1200135"/>
            <a:ext cx="83924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改善事項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：以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信用卡支付時，若應繳金額為０，不顯示提示訊息。</a:t>
            </a:r>
          </a:p>
        </p:txBody>
      </p:sp>
      <p:pic>
        <p:nvPicPr>
          <p:cNvPr id="6146" name="Picture 2" descr="D:\0專案：行動支付_EMV_QRcode\第e行動\信用卡繳稅功能\0417-正式審查資料\審查意見\審查意見畫面\Screenshot_2019-04-22-16-07-46_15559221352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96" y="2925344"/>
            <a:ext cx="2025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0專案：行動支付_EMV_QRcode\第e行動\信用卡繳稅功能\0417-正式審查資料\審查意見\審查意見畫面\Screenshot_2019-04-22-16-12-36_15559221351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198" y="2925344"/>
            <a:ext cx="158113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0專案：行動支付_EMV_QRcode\第e行動\信用卡繳稅功能\0417-正式審查資料\審查意見\審查意見畫面\Screenshot_2019-04-22-16-13-27_15559221350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506" y="2924944"/>
            <a:ext cx="2025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＞形箭號 14"/>
          <p:cNvSpPr/>
          <p:nvPr/>
        </p:nvSpPr>
        <p:spPr bwMode="auto">
          <a:xfrm>
            <a:off x="2751384" y="4085573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6" name="＞形箭號 15"/>
          <p:cNvSpPr/>
          <p:nvPr/>
        </p:nvSpPr>
        <p:spPr bwMode="auto">
          <a:xfrm>
            <a:off x="5325668" y="4085573"/>
            <a:ext cx="484632" cy="484632"/>
          </a:xfrm>
          <a:prstGeom prst="chevron">
            <a:avLst/>
          </a:prstGeom>
          <a:solidFill>
            <a:srgbClr val="FFFF00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395536" y="1971410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STEP1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3321395" y="1961091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STEP2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5976463" y="1961091"/>
            <a:ext cx="1944860" cy="36933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標楷體" pitchFamily="65" charset="-120"/>
              </a:rPr>
              <a:t>STEP3</a:t>
            </a:r>
            <a:endParaRPr kumimoji="0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標楷體" pitchFamily="65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107504" y="2469189"/>
            <a:ext cx="2520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選擇信用卡付款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3289058" y="2346078"/>
            <a:ext cx="252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不再跳出提示訊息，直接進入繳稅流程</a:t>
            </a:r>
            <a:endParaRPr lang="zh-TW" altLang="en-US" sz="1600" u="sng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5976463" y="2447658"/>
            <a:ext cx="25209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完成信用卡繳稅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3343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集團企業現金管理系統簡介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集團企業現金管理系統簡介1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chemeClr val="bg2">
              <a:alpha val="50000"/>
            </a:schemeClr>
          </a:outerShdw>
        </a:effectLst>
      </a:spPr>
      <a:bodyPr vert="horz" wrap="square" lIns="0" tIns="45720" rIns="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1"/>
            </a:gs>
            <a:gs pos="100000">
              <a:schemeClr val="bg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chemeClr val="bg2">
              <a:alpha val="50000"/>
            </a:schemeClr>
          </a:outerShdw>
        </a:effectLst>
      </a:spPr>
      <a:bodyPr vert="horz" wrap="square" lIns="0" tIns="45720" rIns="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標楷體" pitchFamily="65" charset="-120"/>
          </a:defRPr>
        </a:defPPr>
      </a:lstStyle>
    </a:lnDef>
  </a:objectDefaults>
  <a:extraClrSchemeLst>
    <a:extraClrScheme>
      <a:clrScheme name="集團企業現金管理系統簡介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集團企業現金管理系統簡介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集團企業現金管理系統簡介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集團企業現金管理系統簡介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集團企業現金管理系統簡介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集團企業現金管理系統簡介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集團企業現金管理系統簡介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17045</TotalTime>
  <Words>615</Words>
  <Application>Microsoft Office PowerPoint</Application>
  <PresentationFormat>如螢幕大小 (4:3)</PresentationFormat>
  <Paragraphs>112</Paragraphs>
  <Slides>15</Slides>
  <Notes>9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集團企業現金管理系統簡介1</vt:lpstr>
      <vt:lpstr>第一銀行-第e行動APP 信用卡介接 Paytax繳稅平台 審查資料 </vt:lpstr>
      <vt:lpstr>PowerPoint 簡報</vt:lpstr>
      <vt:lpstr>PowerPoint 簡報</vt:lpstr>
      <vt:lpstr>PowerPoint 簡報</vt:lpstr>
      <vt:lpstr>PowerPoint 簡報</vt:lpstr>
      <vt:lpstr>     </vt:lpstr>
      <vt:lpstr>PowerPoint 簡報</vt:lpstr>
      <vt:lpstr>PowerPoint 簡報</vt:lpstr>
      <vt:lpstr> 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fcb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行動支付及第ｅ金網業務</dc:title>
  <dc:creator>fcbuser</dc:creator>
  <cp:lastModifiedBy>張國釗(i16144)</cp:lastModifiedBy>
  <cp:revision>1152</cp:revision>
  <cp:lastPrinted>2019-04-09T01:59:39Z</cp:lastPrinted>
  <dcterms:created xsi:type="dcterms:W3CDTF">2007-02-05T10:03:54Z</dcterms:created>
  <dcterms:modified xsi:type="dcterms:W3CDTF">2019-04-23T03:20:36Z</dcterms:modified>
</cp:coreProperties>
</file>